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4" d="100"/>
          <a:sy n="64" d="100"/>
        </p:scale>
        <p:origin x="-67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1"/>
  <c:style val="2"/>
  <c:chart>
    <c:autoTitleDeleted val="1"/>
    <c:view3D>
      <c:rotX val="75"/>
      <c:rotY val="0"/>
      <c:rAngAx val="0"/>
    </c:view3D>
    <c:floor>
      <c:thickness val="0"/>
      <c:spPr>
        <a:solidFill>
          <a:srgbClr val="D9D9D9"/>
        </a:solidFill>
        <a:ln>
          <a:noFill/>
        </a:ln>
      </c:spPr>
    </c:floor>
    <c:sideWall>
      <c:thickness val="0"/>
    </c:sideWall>
    <c:backWall>
      <c:thickness val="0"/>
      <c:spPr>
        <a:solidFill>
          <a:srgbClr val="D9D9D9"/>
        </a:solidFill>
        <a:ln>
          <a:noFill/>
        </a:ln>
      </c:spPr>
    </c:backWall>
    <c:plotArea>
      <c:layout/>
      <c:pie3D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2013 год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ln>
                <a:noFill/>
              </a:ln>
            </c:spPr>
          </c:dPt>
          <c:dPt>
            <c:idx val="1"/>
            <c:bubble3D val="0"/>
            <c:spPr>
              <a:ln>
                <a:noFill/>
              </a:ln>
            </c:spPr>
          </c:dPt>
          <c:dPt>
            <c:idx val="2"/>
            <c:bubble3D val="0"/>
            <c:spPr>
              <a:ln>
                <a:noFill/>
              </a:ln>
            </c:spPr>
          </c:dPt>
          <c:dPt>
            <c:idx val="3"/>
            <c:bubble3D val="0"/>
            <c:spPr>
              <a:ln>
                <a:noFill/>
              </a:ln>
            </c:spPr>
          </c:dPt>
          <c:dPt>
            <c:idx val="4"/>
            <c:bubble3D val="0"/>
            <c:spPr>
              <a:ln>
                <a:noFill/>
              </a:ln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13087,9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10967,9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5"/>
                <c:pt idx="0">
                  <c:v>образование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соцобслуживание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5"/>
                <c:pt idx="0">
                  <c:v>14828.4</c:v>
                </c:pt>
                <c:pt idx="1">
                  <c:v>14323</c:v>
                </c:pt>
                <c:pt idx="2">
                  <c:v>11624</c:v>
                </c:pt>
                <c:pt idx="3">
                  <c:v>14416.7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 2014 год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5"/>
                <c:pt idx="0">
                  <c:v>образование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соцобслуживание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5"/>
                <c:pt idx="0">
                  <c:v>16445.2</c:v>
                </c:pt>
                <c:pt idx="1">
                  <c:v>16473.5</c:v>
                </c:pt>
                <c:pt idx="2">
                  <c:v>15450</c:v>
                </c:pt>
                <c:pt idx="3">
                  <c:v>14404.3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solidFill>
          <a:srgbClr val="D9D9D9"/>
        </a:solidFill>
        <a:ln>
          <a:noFill/>
        </a:ln>
      </c:spPr>
    </c:plotArea>
    <c:legend>
      <c:legendPos val="r"/>
      <c:layout/>
      <c:overlay val="0"/>
      <c:spPr>
        <a:noFill/>
        <a:ln>
          <a:noFill/>
        </a:ln>
      </c:spPr>
    </c:legend>
    <c:plotVisOnly val="1"/>
    <c:dispBlanksAs val="zero"/>
    <c:showDLblsOverMax val="1"/>
  </c:chart>
  <c:spPr>
    <a:noFill/>
    <a:ln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1"/>
  <c:style val="2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Врачи</c:v>
                </c:pt>
              </c:strCache>
            </c:strRef>
          </c:tx>
          <c:spPr>
            <a:solidFill>
              <a:srgbClr val="052F61"/>
            </a:solidFill>
            <a:ln>
              <a:noFill/>
            </a:ln>
          </c:spPr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8"/>
                <c:pt idx="0">
                  <c:v>план</c:v>
                </c:pt>
                <c:pt idx="1">
                  <c:v>факт</c:v>
                </c:pt>
                <c:pt idx="2">
                  <c:v>план</c:v>
                </c:pt>
                <c:pt idx="3">
                  <c:v>факт</c:v>
                </c:pt>
                <c:pt idx="4">
                  <c:v>план</c:v>
                </c:pt>
                <c:pt idx="5">
                  <c:v>факт</c:v>
                </c:pt>
                <c:pt idx="6">
                  <c:v>план</c:v>
                </c:pt>
                <c:pt idx="7">
                  <c:v>факт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8"/>
                <c:pt idx="0">
                  <c:v>21252.7</c:v>
                </c:pt>
                <c:pt idx="1">
                  <c:v>22669.200000000001</c:v>
                </c:pt>
                <c:pt idx="2">
                  <c:v>97.9</c:v>
                </c:pt>
                <c:pt idx="3">
                  <c:v>112.1</c:v>
                </c:pt>
                <c:pt idx="4">
                  <c:v>24209.7</c:v>
                </c:pt>
                <c:pt idx="5">
                  <c:v>28717.4</c:v>
                </c:pt>
                <c:pt idx="6">
                  <c:v>102</c:v>
                </c:pt>
                <c:pt idx="7">
                  <c:v>121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</c14:spPr>
              </c14:invertSolidFillFmt>
            </c:ext>
          </c:extLst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Средний мед.персонал</c:v>
                </c:pt>
              </c:strCache>
            </c:strRef>
          </c:tx>
          <c:spPr>
            <a:solidFill>
              <a:srgbClr val="A50E82"/>
            </a:solidFill>
            <a:ln>
              <a:noFill/>
            </a:ln>
          </c:spPr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8"/>
                <c:pt idx="0">
                  <c:v>план</c:v>
                </c:pt>
                <c:pt idx="1">
                  <c:v>факт</c:v>
                </c:pt>
                <c:pt idx="2">
                  <c:v>план</c:v>
                </c:pt>
                <c:pt idx="3">
                  <c:v>факт</c:v>
                </c:pt>
                <c:pt idx="4">
                  <c:v>план</c:v>
                </c:pt>
                <c:pt idx="5">
                  <c:v>факт</c:v>
                </c:pt>
                <c:pt idx="6">
                  <c:v>план</c:v>
                </c:pt>
                <c:pt idx="7">
                  <c:v>факт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8"/>
                <c:pt idx="0">
                  <c:v>15589.9</c:v>
                </c:pt>
                <c:pt idx="1">
                  <c:v>14041.4</c:v>
                </c:pt>
                <c:pt idx="2">
                  <c:v>71.8</c:v>
                </c:pt>
                <c:pt idx="3">
                  <c:v>70.2</c:v>
                </c:pt>
                <c:pt idx="4">
                  <c:v>17041.73</c:v>
                </c:pt>
                <c:pt idx="5">
                  <c:v>17479.5</c:v>
                </c:pt>
                <c:pt idx="6">
                  <c:v>71.8</c:v>
                </c:pt>
                <c:pt idx="7">
                  <c:v>73.599999999999994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</c14:spPr>
              </c14:invertSolidFillFmt>
            </c:ext>
          </c:extLst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Младший мед.персонал</c:v>
                </c:pt>
              </c:strCache>
            </c:strRef>
          </c:tx>
          <c:spPr>
            <a:solidFill>
              <a:srgbClr val="14967C"/>
            </a:solidFill>
            <a:ln>
              <a:noFill/>
            </a:ln>
          </c:spPr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8"/>
                <c:pt idx="0">
                  <c:v>план</c:v>
                </c:pt>
                <c:pt idx="1">
                  <c:v>факт</c:v>
                </c:pt>
                <c:pt idx="2">
                  <c:v>план</c:v>
                </c:pt>
                <c:pt idx="3">
                  <c:v>факт</c:v>
                </c:pt>
                <c:pt idx="4">
                  <c:v>план</c:v>
                </c:pt>
                <c:pt idx="5">
                  <c:v>факт</c:v>
                </c:pt>
                <c:pt idx="6">
                  <c:v>план</c:v>
                </c:pt>
                <c:pt idx="7">
                  <c:v>факт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8"/>
                <c:pt idx="0">
                  <c:v>7827.64</c:v>
                </c:pt>
                <c:pt idx="1">
                  <c:v>7405.5</c:v>
                </c:pt>
                <c:pt idx="2">
                  <c:v>36.1</c:v>
                </c:pt>
                <c:pt idx="3">
                  <c:v>37</c:v>
                </c:pt>
                <c:pt idx="4">
                  <c:v>10467.14</c:v>
                </c:pt>
                <c:pt idx="5">
                  <c:v>9300.2000000000007</c:v>
                </c:pt>
                <c:pt idx="6">
                  <c:v>44.1</c:v>
                </c:pt>
                <c:pt idx="7">
                  <c:v>39.200000000000003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208528"/>
        <c:axId val="220529280"/>
      </c:barChart>
      <c:catAx>
        <c:axId val="372085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9360">
            <a:solidFill>
              <a:srgbClr val="FFFFFF"/>
            </a:solidFill>
            <a:round/>
          </a:ln>
        </c:spPr>
        <c:crossAx val="220529280"/>
        <c:crosses val="autoZero"/>
        <c:auto val="1"/>
        <c:lblAlgn val="ctr"/>
        <c:lblOffset val="100"/>
        <c:noMultiLvlLbl val="1"/>
      </c:catAx>
      <c:valAx>
        <c:axId val="220529280"/>
        <c:scaling>
          <c:logBase val="10"/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9360">
            <a:solidFill>
              <a:srgbClr val="FFFFFF"/>
            </a:solidFill>
            <a:round/>
          </a:ln>
        </c:spPr>
        <c:crossAx val="37208528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solidFill>
          <a:srgbClr val="000000"/>
        </a:solidFill>
        <a:ln>
          <a:noFill/>
        </a:ln>
      </c:spPr>
    </c:plotArea>
    <c:plotVisOnly val="1"/>
    <c:dispBlanksAs val="zero"/>
    <c:showDLblsOverMax val="1"/>
  </c:chart>
  <c:spPr>
    <a:noFill/>
    <a:ln>
      <a:noFill/>
    </a:ln>
  </c:spPr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84360" y="2574000"/>
            <a:ext cx="853416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5057280" y="25740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684360" y="25740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48" name="Рисунок 47"/>
          <p:cNvPicPr/>
          <p:nvPr/>
        </p:nvPicPr>
        <p:blipFill>
          <a:blip r:embed="rId2"/>
          <a:stretch/>
        </p:blipFill>
        <p:spPr>
          <a:xfrm>
            <a:off x="2686320" y="685440"/>
            <a:ext cx="4530240" cy="3614760"/>
          </a:xfrm>
          <a:prstGeom prst="rect">
            <a:avLst/>
          </a:prstGeom>
          <a:ln>
            <a:noFill/>
          </a:ln>
        </p:spPr>
      </p:pic>
      <p:pic>
        <p:nvPicPr>
          <p:cNvPr id="49" name="Рисунок 48"/>
          <p:cNvPicPr/>
          <p:nvPr/>
        </p:nvPicPr>
        <p:blipFill>
          <a:blip r:embed="rId2"/>
          <a:stretch/>
        </p:blipFill>
        <p:spPr>
          <a:xfrm>
            <a:off x="2686320" y="685440"/>
            <a:ext cx="4530240" cy="3614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subTitle"/>
          </p:nvPr>
        </p:nvSpPr>
        <p:spPr>
          <a:xfrm>
            <a:off x="684360" y="4487400"/>
            <a:ext cx="8534160" cy="6985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84360" y="25740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5057280" y="25740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684360" y="2574000"/>
            <a:ext cx="853416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684360" y="2574000"/>
            <a:ext cx="853416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5057280" y="25740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8" name="PlaceHolder 5"/>
          <p:cNvSpPr>
            <a:spLocks noGrp="1"/>
          </p:cNvSpPr>
          <p:nvPr>
            <p:ph type="body"/>
          </p:nvPr>
        </p:nvSpPr>
        <p:spPr>
          <a:xfrm>
            <a:off x="684360" y="25740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92" name="Рисунок 91"/>
          <p:cNvPicPr/>
          <p:nvPr/>
        </p:nvPicPr>
        <p:blipFill>
          <a:blip r:embed="rId2"/>
          <a:stretch/>
        </p:blipFill>
        <p:spPr>
          <a:xfrm>
            <a:off x="2686320" y="685440"/>
            <a:ext cx="4530240" cy="3614760"/>
          </a:xfrm>
          <a:prstGeom prst="rect">
            <a:avLst/>
          </a:prstGeom>
          <a:ln>
            <a:noFill/>
          </a:ln>
        </p:spPr>
      </p:pic>
      <p:pic>
        <p:nvPicPr>
          <p:cNvPr id="93" name="Рисунок 92"/>
          <p:cNvPicPr/>
          <p:nvPr/>
        </p:nvPicPr>
        <p:blipFill>
          <a:blip r:embed="rId2"/>
          <a:stretch/>
        </p:blipFill>
        <p:spPr>
          <a:xfrm>
            <a:off x="2686320" y="685440"/>
            <a:ext cx="4530240" cy="3614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684360" y="4487400"/>
            <a:ext cx="8534160" cy="6985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84360" y="25740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57280" y="25740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84360" y="2574000"/>
            <a:ext cx="853416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3CCD7-C4BB-4646-9610-82306283941B}" type="datetimeFigureOut">
              <a:rPr lang="ru-RU" smtClean="0"/>
              <a:t>02.10.2015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03773-E132-439E-8F0A-131FA3E93CD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Line 1"/>
          <p:cNvSpPr/>
          <p:nvPr/>
        </p:nvSpPr>
        <p:spPr>
          <a:xfrm flipH="1">
            <a:off x="11275920" y="2963160"/>
            <a:ext cx="912600" cy="912960"/>
          </a:xfrm>
          <a:prstGeom prst="line">
            <a:avLst/>
          </a:prstGeom>
          <a:ln w="9360">
            <a:solidFill>
              <a:schemeClr val="tx1"/>
            </a:solidFill>
            <a:round/>
          </a:ln>
        </p:spPr>
      </p:sp>
      <p:sp>
        <p:nvSpPr>
          <p:cNvPr id="51" name="Line 2"/>
          <p:cNvSpPr/>
          <p:nvPr/>
        </p:nvSpPr>
        <p:spPr>
          <a:xfrm flipH="1">
            <a:off x="9206640" y="3190320"/>
            <a:ext cx="2981880" cy="2981880"/>
          </a:xfrm>
          <a:prstGeom prst="line">
            <a:avLst/>
          </a:prstGeom>
          <a:ln w="9360">
            <a:solidFill>
              <a:schemeClr val="tx1"/>
            </a:solidFill>
            <a:round/>
          </a:ln>
        </p:spPr>
      </p:sp>
      <p:sp>
        <p:nvSpPr>
          <p:cNvPr id="52" name="Line 3"/>
          <p:cNvSpPr/>
          <p:nvPr/>
        </p:nvSpPr>
        <p:spPr>
          <a:xfrm flipH="1">
            <a:off x="10292040" y="3285000"/>
            <a:ext cx="1896480" cy="1896480"/>
          </a:xfrm>
          <a:prstGeom prst="line">
            <a:avLst/>
          </a:prstGeom>
          <a:ln w="9360">
            <a:solidFill>
              <a:schemeClr val="tx1"/>
            </a:solidFill>
            <a:round/>
          </a:ln>
        </p:spPr>
      </p:sp>
      <p:sp>
        <p:nvSpPr>
          <p:cNvPr id="53" name="Line 4"/>
          <p:cNvSpPr/>
          <p:nvPr/>
        </p:nvSpPr>
        <p:spPr>
          <a:xfrm flipH="1">
            <a:off x="10442880" y="3130920"/>
            <a:ext cx="1745640" cy="1745640"/>
          </a:xfrm>
          <a:prstGeom prst="line">
            <a:avLst/>
          </a:prstGeom>
          <a:ln w="28440">
            <a:solidFill>
              <a:schemeClr val="tx1"/>
            </a:solidFill>
            <a:round/>
          </a:ln>
        </p:spPr>
      </p:sp>
      <p:sp>
        <p:nvSpPr>
          <p:cNvPr id="54" name="Line 5"/>
          <p:cNvSpPr/>
          <p:nvPr/>
        </p:nvSpPr>
        <p:spPr>
          <a:xfrm flipH="1">
            <a:off x="10918800" y="3682800"/>
            <a:ext cx="1269720" cy="1270080"/>
          </a:xfrm>
          <a:prstGeom prst="line">
            <a:avLst/>
          </a:prstGeom>
          <a:ln w="28440">
            <a:solidFill>
              <a:schemeClr val="tx1"/>
            </a:solidFill>
            <a:round/>
          </a:ln>
        </p:spPr>
      </p:sp>
      <p:sp>
        <p:nvSpPr>
          <p:cNvPr id="55" name="PlaceHolder 6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600" strike="noStrike" cap="all">
                <a:solidFill>
                  <a:srgbClr val="FFFFFF"/>
                </a:solidFill>
                <a:latin typeface="Century Gothic"/>
              </a:rPr>
              <a:t>Образец заголовка</a:t>
            </a:r>
            <a:endParaRPr/>
          </a:p>
        </p:txBody>
      </p:sp>
      <p:sp>
        <p:nvSpPr>
          <p:cNvPr id="56" name="PlaceHolder 7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anchor="ctr"/>
          <a:lstStyle/>
          <a:p>
            <a:pPr>
              <a:buSzPct val="45000"/>
              <a:buFont typeface="StarSymbol"/>
              <a:buChar char="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Для правки структуры щёлкните мышью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Второй уровень структуры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Третий уровень структуры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Четвёртый уровень структуры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Шестой уровень структуры</a:t>
            </a:r>
            <a:endParaRPr/>
          </a:p>
          <a:p>
            <a:pPr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Седьмой уровень структурыОбразец текста</a:t>
            </a:r>
            <a:endParaRPr/>
          </a:p>
          <a:p>
            <a:pPr lvl="1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trike="noStrike">
                <a:solidFill>
                  <a:srgbClr val="0F496F"/>
                </a:solidFill>
                <a:latin typeface="Century Gothic"/>
              </a:rPr>
              <a:t>Второй уровень</a:t>
            </a:r>
            <a:endParaRPr/>
          </a:p>
          <a:p>
            <a:pPr lvl="2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1600" strike="noStrike">
                <a:solidFill>
                  <a:srgbClr val="0F496F"/>
                </a:solidFill>
                <a:latin typeface="Century Gothic"/>
              </a:rPr>
              <a:t>Третий уровень</a:t>
            </a:r>
            <a:endParaRPr/>
          </a:p>
          <a:p>
            <a:pPr lvl="3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1400" strike="noStrike">
                <a:solidFill>
                  <a:srgbClr val="0F496F"/>
                </a:solidFill>
                <a:latin typeface="Century Gothic"/>
              </a:rPr>
              <a:t>Четвертый уровень</a:t>
            </a:r>
            <a:endParaRPr/>
          </a:p>
          <a:p>
            <a:pPr lvl="4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1400" strike="noStrike">
                <a:solidFill>
                  <a:srgbClr val="0F496F"/>
                </a:solidFill>
                <a:latin typeface="Century Gothic"/>
              </a:rPr>
              <a:t>Пятый уровень</a:t>
            </a:r>
            <a:endParaRPr/>
          </a:p>
        </p:txBody>
      </p:sp>
      <p:sp>
        <p:nvSpPr>
          <p:cNvPr id="57" name="PlaceHolder 8"/>
          <p:cNvSpPr>
            <a:spLocks noGrp="1"/>
          </p:cNvSpPr>
          <p:nvPr>
            <p:ph type="dt"/>
          </p:nvPr>
        </p:nvSpPr>
        <p:spPr>
          <a:xfrm>
            <a:off x="9904320" y="6172200"/>
            <a:ext cx="1599840" cy="364680"/>
          </a:xfrm>
          <a:prstGeom prst="rect">
            <a:avLst/>
          </a:prstGeom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ru-RU" sz="1000" strike="noStrike">
                <a:solidFill>
                  <a:srgbClr val="0A304A"/>
                </a:solidFill>
                <a:latin typeface="Century Gothic"/>
              </a:rPr>
              <a:t>22.4.15</a:t>
            </a:r>
            <a:endParaRPr/>
          </a:p>
        </p:txBody>
      </p:sp>
      <p:sp>
        <p:nvSpPr>
          <p:cNvPr id="58" name="PlaceHolder 9"/>
          <p:cNvSpPr>
            <a:spLocks noGrp="1"/>
          </p:cNvSpPr>
          <p:nvPr>
            <p:ph type="ftr"/>
          </p:nvPr>
        </p:nvSpPr>
        <p:spPr>
          <a:xfrm>
            <a:off x="684360" y="6172200"/>
            <a:ext cx="75434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9" name="PlaceHolder 10"/>
          <p:cNvSpPr>
            <a:spLocks noGrp="1"/>
          </p:cNvSpPr>
          <p:nvPr>
            <p:ph type="sldNum"/>
          </p:nvPr>
        </p:nvSpPr>
        <p:spPr>
          <a:xfrm>
            <a:off x="10363320" y="5578560"/>
            <a:ext cx="1141920" cy="66960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ct val="100000"/>
              </a:lnSpc>
            </a:pPr>
            <a:fld id="{61234804-D5CC-4B5F-AD44-81B007C2ACFB}" type="slidenum">
              <a:rPr lang="ru-RU" sz="3200" strike="noStrike">
                <a:solidFill>
                  <a:srgbClr val="0A304A"/>
                </a:solidFill>
                <a:latin typeface="Century Gothic"/>
              </a:r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0" y="1635840"/>
            <a:ext cx="12084120" cy="334692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150000"/>
              </a:lnSpc>
            </a:pPr>
            <a:r>
              <a:rPr lang="en-US" sz="5400" b="1" strike="noStrike" cap="all" dirty="0" err="1">
                <a:solidFill>
                  <a:srgbClr val="000000"/>
                </a:solidFill>
                <a:latin typeface="바탕"/>
                <a:ea typeface="바탕"/>
              </a:rPr>
              <a:t>Доклад</a:t>
            </a:r>
            <a:r>
              <a:rPr lang="en-US" sz="3200" b="1" strike="noStrike" cap="all" dirty="0">
                <a:solidFill>
                  <a:srgbClr val="000000"/>
                </a:solidFill>
                <a:latin typeface="바탕"/>
                <a:ea typeface="바탕"/>
              </a:rPr>
              <a:t>
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о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реализации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Программы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поэтапного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совершенствования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системы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оплаты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труда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работников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в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муниципальных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учреждениях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
Белокалитвинского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района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на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2013-2018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годы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
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по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итогам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smtClean="0">
                <a:solidFill>
                  <a:srgbClr val="000000"/>
                </a:solidFill>
                <a:latin typeface="Arial Cyr"/>
                <a:ea typeface="바탕"/>
              </a:rPr>
              <a:t> I </a:t>
            </a:r>
            <a:r>
              <a:rPr lang="ru-RU" sz="3200" b="1" strike="noStrike" cap="all" dirty="0" smtClean="0">
                <a:solidFill>
                  <a:srgbClr val="000000"/>
                </a:solidFill>
                <a:latin typeface="Arial Cyr"/>
                <a:ea typeface="바탕"/>
              </a:rPr>
              <a:t>полугодия </a:t>
            </a:r>
            <a:r>
              <a:rPr lang="en-US" sz="3200" b="1" strike="noStrike" cap="all" dirty="0" smtClean="0">
                <a:solidFill>
                  <a:srgbClr val="FF0000"/>
                </a:solidFill>
                <a:latin typeface="Arial Cyr"/>
                <a:ea typeface="바탕"/>
              </a:rPr>
              <a:t>201</a:t>
            </a:r>
            <a:r>
              <a:rPr lang="ru-RU" sz="3200" b="1" strike="noStrike" cap="all" dirty="0" smtClean="0">
                <a:solidFill>
                  <a:srgbClr val="FF0000"/>
                </a:solidFill>
                <a:latin typeface="Arial Cyr"/>
                <a:ea typeface="바탕"/>
              </a:rPr>
              <a:t>5</a:t>
            </a:r>
            <a:r>
              <a:rPr lang="en-US" sz="3200" b="1" strike="noStrike" cap="all" dirty="0" smtClean="0">
                <a:solidFill>
                  <a:srgbClr val="FF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FF0000"/>
                </a:solidFill>
                <a:latin typeface="Arial Cyr"/>
                <a:ea typeface="바탕"/>
              </a:rPr>
              <a:t>года</a:t>
            </a:r>
            <a:endParaRPr dirty="0"/>
          </a:p>
        </p:txBody>
      </p:sp>
      <p:sp>
        <p:nvSpPr>
          <p:cNvPr id="95" name="TextShape 2"/>
          <p:cNvSpPr txBox="1"/>
          <p:nvPr/>
        </p:nvSpPr>
        <p:spPr>
          <a:xfrm>
            <a:off x="7966440" y="5519520"/>
            <a:ext cx="3112920" cy="9882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sz="2000" strike="noStrike">
                <a:solidFill>
                  <a:srgbClr val="FFFFFF"/>
                </a:solidFill>
                <a:latin typeface="Century Gothic"/>
              </a:rPr>
              <a:t>Белая Калитва
2014 год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675360" y="815400"/>
            <a:ext cx="11095920" cy="3503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800" b="1" strike="noStrike">
                <a:solidFill>
                  <a:srgbClr val="FFFFFF"/>
                </a:solidFill>
                <a:latin typeface="Times New Roman"/>
              </a:rPr>
              <a:t>ИТОГИ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800" b="1" strike="noStrike">
                <a:solidFill>
                  <a:srgbClr val="FFFFFF"/>
                </a:solidFill>
                <a:latin typeface="Times New Roman"/>
              </a:rPr>
              <a:t>реализации мероприятий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800" b="1" strike="noStrike">
                <a:solidFill>
                  <a:srgbClr val="FFFFFF"/>
                </a:solidFill>
                <a:latin typeface="Times New Roman"/>
              </a:rPr>
              <a:t>по повышению средней заработной платы в соответствии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800" b="1" strike="noStrike">
                <a:solidFill>
                  <a:srgbClr val="FFFFFF"/>
                </a:solidFill>
                <a:latin typeface="Times New Roman"/>
              </a:rPr>
              <a:t> с указами Президента Российской Федерации от 7 мая 2012 года № 597 «О мероприятиях по реализации государственной социальной политики» и от 1 июня 2012 года № 761                     «О национальной стратегии действий в интересах детей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800" b="1" strike="noStrike">
                <a:solidFill>
                  <a:srgbClr val="FFFFFF"/>
                </a:solidFill>
                <a:latin typeface="Times New Roman"/>
              </a:rPr>
              <a:t>на 2012-2017 годы»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" name="Table 1"/>
          <p:cNvGraphicFramePr/>
          <p:nvPr/>
        </p:nvGraphicFramePr>
        <p:xfrm>
          <a:off x="356760" y="365760"/>
          <a:ext cx="11721440" cy="60015120"/>
        </p:xfrm>
        <a:graphic>
          <a:graphicData uri="http://schemas.openxmlformats.org/drawingml/2006/table">
            <a:tbl>
              <a:tblPr/>
              <a:tblGrid>
                <a:gridCol w="208280"/>
                <a:gridCol w="2457720"/>
                <a:gridCol w="735840"/>
                <a:gridCol w="735840"/>
                <a:gridCol w="1851120"/>
                <a:gridCol w="892080"/>
                <a:gridCol w="1813680"/>
                <a:gridCol w="914400"/>
                <a:gridCol w="1040760"/>
                <a:gridCol w="1071720"/>
              </a:tblGrid>
              <a:tr h="52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СВЕДЕНИЯ О ЧИСЛЕННОСТИ И ОПЛАТЕ ТРУДА РАБОТНИКОВ СФЕРЫ ОБРАЗОВАНИЯ  ПО КАТЕГОРИЯМ ПЕРСОНАЛА В МУНИЦИПАЛЬНЫХ УЧРЕЖДЕНИЯХ БЕЛОКАЛИТВИНСКОГО РАЙОНА  ЗА  2014 ГОД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545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Категория персонала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Средняя численность работников, человек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Фонд начисленной заработной платы работников по источникам финансирования, тыс. руб. с одним десятичным знаком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Средняя заработная плата работников списочного состава, руб.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Отношение средней заработной платы работников соответствующей категории к средней заработной плате по субъекту, %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3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списочного состава (без внешних совмес-
тителей)</a:t>
                      </a:r>
                      <a:r>
                        <a:rPr lang="ru-RU" sz="1400" strike="noStrike" baseline="3000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внешних совмес-
тителей </a:t>
                      </a:r>
                      <a:r>
                        <a:rPr lang="ru-RU" sz="1400" strike="noStrike" baseline="3000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из гр. 3 списочного состава (без внешних совместителей)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из гр. 5 внешних совместителей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23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 счет средств бюджетов всех уровней (субсидий)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от приносящей доход деятельности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 счет средств бюджетов всех уровней (субсидий)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от приносящей доход деятельности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1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Всего работников 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2 498,4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56,8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232 694,9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5 131,7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15 522,9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65,4</a:t>
                      </a:r>
                      <a:endParaRPr/>
                    </a:p>
                  </a:txBody>
                  <a:tcPr/>
                </a:tc>
              </a:tr>
              <a:tr h="288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4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педагогические работники 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308,5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8,3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37 509,7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882,4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20 264,6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97,0</a:t>
                      </a:r>
                      <a:endParaRPr/>
                    </a:p>
                  </a:txBody>
                  <a:tcPr/>
                </a:tc>
              </a:tr>
              <a:tr h="23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дошкольных образовательных 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5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учреждений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педагогические работники 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752,4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22,3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110 260,8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2 525,7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24 424,2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102,9</a:t>
                      </a:r>
                      <a:endParaRPr/>
                    </a:p>
                  </a:txBody>
                  <a:tcPr/>
                </a:tc>
              </a:tr>
              <a:tr h="429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общеобразовательных учреждений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педагогические работники 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134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16,5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13327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1320,6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16575,87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67,5</a:t>
                      </a:r>
                      <a:endParaRPr/>
                    </a:p>
                  </a:txBody>
                  <a:tcPr/>
                </a:tc>
              </a:tr>
              <a:tr h="221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образовательных учреждений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2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8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дополнительного образования детей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" name="Table 1"/>
          <p:cNvGraphicFramePr/>
          <p:nvPr>
            <p:extLst>
              <p:ext uri="{D42A27DB-BD31-4B8C-83A1-F6EECF244321}">
                <p14:modId xmlns:p14="http://schemas.microsoft.com/office/powerpoint/2010/main" val="2534925214"/>
              </p:ext>
            </p:extLst>
          </p:nvPr>
        </p:nvGraphicFramePr>
        <p:xfrm>
          <a:off x="367560" y="397080"/>
          <a:ext cx="11494440" cy="14757720"/>
        </p:xfrm>
        <a:graphic>
          <a:graphicData uri="http://schemas.openxmlformats.org/drawingml/2006/table">
            <a:tbl>
              <a:tblPr/>
              <a:tblGrid>
                <a:gridCol w="1894320"/>
                <a:gridCol w="1199160"/>
                <a:gridCol w="1199160"/>
                <a:gridCol w="926640"/>
                <a:gridCol w="926640"/>
                <a:gridCol w="963000"/>
                <a:gridCol w="963000"/>
                <a:gridCol w="781200"/>
                <a:gridCol w="640440"/>
                <a:gridCol w="999360"/>
                <a:gridCol w="1001520"/>
              </a:tblGrid>
              <a:tr h="1121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Сведения о численности и оплате труда работников сферы здравоохранения по категориям персонала </a:t>
                      </a:r>
                      <a:r>
                        <a:rPr lang="ru-RU" sz="2800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за </a:t>
                      </a:r>
                      <a:r>
                        <a:rPr lang="en-US" sz="2800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I</a:t>
                      </a:r>
                      <a:r>
                        <a:rPr lang="ru-RU" sz="2800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 полугодие </a:t>
                      </a:r>
                      <a:r>
                        <a:rPr lang="ru-RU" sz="2800" strike="noStrike" dirty="0" smtClean="0">
                          <a:solidFill>
                            <a:srgbClr val="FF0000"/>
                          </a:solidFill>
                          <a:latin typeface="Arial Cyr"/>
                        </a:rPr>
                        <a:t>2015 года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32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62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Категория персонала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Средняя численность работников, чел.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Фонд начисленной зарплаты работников по источникам финансирования, тыс.руб.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Средняя зарплата работников списочного состава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Отношение средней зарплаты работников соотвествующей категории к средней зарплате по субъекту,%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41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списочного состава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внешних совместителей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24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списочного состава ( без внешних совместителей)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внешних совместителей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за счет средств бюджетов всех уровней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ОМС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средств от приносящей доход деятельности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за счет средств бюджетов всех уровней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ОМС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средств от приносящей доход деятельности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3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Всего работников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1533,5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16,8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10804,7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279345,9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12994,8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191,9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2384,3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202,2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16444,3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69,4</a:t>
                      </a:r>
                      <a:endParaRPr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Врачи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181,8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7,6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2209,0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57824,9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4785,8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139,1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1377,5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116,2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29238,2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125,2</a:t>
                      </a:r>
                      <a:endParaRPr/>
                    </a:p>
                  </a:txBody>
                  <a:tcPr/>
                </a:tc>
              </a:tr>
              <a:tr h="405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Средний мед.персонал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675,3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2,4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4293,0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131089,5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5720,3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52,8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262,9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17389,5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73,4</a:t>
                      </a:r>
                      <a:endParaRPr/>
                    </a:p>
                  </a:txBody>
                  <a:tcPr/>
                </a:tc>
              </a:tr>
              <a:tr h="458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Младший мед.персонал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287,2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1,0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2837,1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31482,8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436,5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56,6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10066,2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42,5</a:t>
                      </a:r>
                      <a:endParaRPr/>
                    </a:p>
                  </a:txBody>
                  <a:tcPr/>
                </a:tc>
              </a:tr>
              <a:tr h="104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Работники, имеющие высшее фармацевтическое или иное высшее образование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4,0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838,8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 31,1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18122,9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Arial Cyr"/>
                        </a:rPr>
                        <a:t>76,4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" name="Table 1"/>
          <p:cNvGraphicFramePr/>
          <p:nvPr>
            <p:extLst>
              <p:ext uri="{D42A27DB-BD31-4B8C-83A1-F6EECF244321}">
                <p14:modId xmlns:p14="http://schemas.microsoft.com/office/powerpoint/2010/main" val="3552808771"/>
              </p:ext>
            </p:extLst>
          </p:nvPr>
        </p:nvGraphicFramePr>
        <p:xfrm>
          <a:off x="221400" y="165960"/>
          <a:ext cx="11772360" cy="13386480"/>
        </p:xfrm>
        <a:graphic>
          <a:graphicData uri="http://schemas.openxmlformats.org/drawingml/2006/table">
            <a:tbl>
              <a:tblPr/>
              <a:tblGrid>
                <a:gridCol w="1632600"/>
                <a:gridCol w="1207440"/>
                <a:gridCol w="1207440"/>
                <a:gridCol w="1313640"/>
                <a:gridCol w="1258200"/>
                <a:gridCol w="1258200"/>
                <a:gridCol w="1258200"/>
                <a:gridCol w="1190160"/>
                <a:gridCol w="1446480"/>
              </a:tblGrid>
              <a:tr h="739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СВЕДЕНИЯ О ЧИСЛЕННОСТИ И ОПЛАТЕ ТРУДА РАБОТНИКОВ СФЕРЫ  СОЦИАЛЬНОГО ОБСЛУЖИВАНИЯ ПО КАТЕГОРИЯМ ПЕРСОНАЛА В ОРГАНИЗАЦИЯХ  РОСТОВСКОЙ ОБЛАСТИ </a:t>
                      </a:r>
                      <a:r>
                        <a:rPr lang="ru-RU" sz="14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ЗА </a:t>
                      </a:r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I </a:t>
                      </a:r>
                      <a:r>
                        <a:rPr lang="ru-RU" sz="14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полугодие  2015  ГОДА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892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b="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МБУ ЦСО Белокалитвинского района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59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6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Категория персонала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Средняя численность работников, чел.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Фонд начисленной заработной платы работников по источникам финансирования, тыс. руб. 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Средняя заработная плата работников списочного состава, руб.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Отношение средней заработной платы работников соответствующей категории к средней заработной плате по субъекту, %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6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списочного состава (без внешних совместителей)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внешних совместителей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из гр.3 списочного состава (без внешних совместителей)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из гр.5 внешних совместителей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53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 счет средств бюджетов всех уровней (субсидий)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от приносящей доход деятельности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 счет средств бюджетов всех уровней (субсидий)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от приносящей доход деятельности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1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Всего работников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665,7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7,40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103823,2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11244,3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687,2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372,8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14404,32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60,7</a:t>
                      </a:r>
                      <a:endParaRPr/>
                    </a:p>
                  </a:txBody>
                  <a:tcPr/>
                </a:tc>
              </a:tr>
              <a:tr h="34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Педагогические работники 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</a:tr>
              <a:tr h="221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Врачи 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2,80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266,0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65,4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</a:tr>
              <a:tr h="432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Социальные работники 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481,6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1,50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76282,6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3415,3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198,4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4,1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13790,47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58,1</a:t>
                      </a:r>
                      <a:endParaRPr/>
                    </a:p>
                  </a:txBody>
                  <a:tcPr/>
                </a:tc>
              </a:tr>
              <a:tr h="528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Средний медицинский персонал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60,6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11949,9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412,0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7,6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16999,31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71,6</a:t>
                      </a:r>
                      <a:endParaRPr/>
                    </a:p>
                  </a:txBody>
                  <a:tcPr/>
                </a:tc>
              </a:tr>
              <a:tr h="4993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Младший медицинский персонал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34,8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4654,2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404,5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12113,75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51,0</a:t>
                      </a:r>
                      <a:endParaRPr/>
                    </a:p>
                  </a:txBody>
                  <a:tcPr/>
                </a:tc>
              </a:tr>
              <a:tr h="1011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Работники, имеющие высшее фармацевтическое или иное высшее образование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0,0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5" name="Table 1"/>
          <p:cNvGraphicFramePr/>
          <p:nvPr/>
        </p:nvGraphicFramePr>
        <p:xfrm>
          <a:off x="163440" y="1269000"/>
          <a:ext cx="11589480" cy="10194720"/>
        </p:xfrm>
        <a:graphic>
          <a:graphicData uri="http://schemas.openxmlformats.org/drawingml/2006/table">
            <a:tbl>
              <a:tblPr/>
              <a:tblGrid>
                <a:gridCol w="1436040"/>
                <a:gridCol w="1423080"/>
                <a:gridCol w="1423080"/>
                <a:gridCol w="1181880"/>
                <a:gridCol w="1181880"/>
                <a:gridCol w="1181880"/>
                <a:gridCol w="1181880"/>
                <a:gridCol w="1032480"/>
                <a:gridCol w="1547280"/>
              </a:tblGrid>
              <a:tr h="451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Категория персонала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Средняя численность работников, чел.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Фонд начисленной заработной платы работников по источникам финансирования, тыс. руб.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Средняя заработная плата работников списочного состава, руб.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Отношение средней заработной платы работников соответствующей категории к средней заработной плате по субъекту, %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75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списочного состава (без внешних совместителей)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внешних совместителей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из гр.3 списочного состава (без внешних совместителей)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из гр.5 внешних совместителей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832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 счет средств бюджетов всех уровней (субсидий)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средства от приносящей доход деятельности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 счет средств бюджетов всех уровней (субсидий)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средства от приносящей доход деятельности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Всего работников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423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36,6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76993,2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1433,2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3846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10,9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15450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65,1</a:t>
                      </a:r>
                      <a:endParaRPr/>
                    </a:p>
                  </a:txBody>
                  <a:tcPr/>
                </a:tc>
              </a:tr>
              <a:tr h="45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Руководители организации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6514,8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98,2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39363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165,8</a:t>
                      </a:r>
                      <a:endParaRPr/>
                    </a:p>
                  </a:txBody>
                  <a:tcPr/>
                </a:tc>
              </a:tr>
              <a:tr h="45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Артистический персонал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</a:tr>
              <a:tr h="45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Художественный персонал 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8,3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1,3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1893,1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35,4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166,1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19362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81,6</a:t>
                      </a:r>
                      <a:endParaRPr/>
                    </a:p>
                  </a:txBody>
                  <a:tcPr/>
                </a:tc>
              </a:tr>
              <a:tr h="226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Специалисты 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156,2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26,7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33836,3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439,3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2942,5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10,9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18286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77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6" name="CustomShape 2"/>
          <p:cNvSpPr/>
          <p:nvPr/>
        </p:nvSpPr>
        <p:spPr>
          <a:xfrm>
            <a:off x="285120" y="253080"/>
            <a:ext cx="11584800" cy="1309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000" b="1" strike="noStrike" dirty="0">
                <a:solidFill>
                  <a:srgbClr val="FFFFFF"/>
                </a:solidFill>
                <a:latin typeface="Century Gothic"/>
              </a:rPr>
              <a:t>СВЕДЕНИЯ О ЧИСЛЕННОСТИ И ОПЛАТЕ ТРУДА РАБОТНИКОВ СФЕРЫ КУЛЬТУРЫ ПО КАТЕГОРИЯМ ПЕРСОНАЛА В ОРГАНИЗАЦИЯХ БЕЛОКАЛИТВИНСКОГО РАЙОНА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2000" b="1" strike="noStrike" dirty="0">
                <a:solidFill>
                  <a:srgbClr val="FFFFFF"/>
                </a:solidFill>
                <a:latin typeface="Century Gothic"/>
              </a:rPr>
              <a:t> </a:t>
            </a:r>
            <a:r>
              <a:rPr lang="ru-RU" sz="2000" b="1" strike="noStrike" dirty="0">
                <a:solidFill>
                  <a:srgbClr val="FF0000"/>
                </a:solidFill>
                <a:latin typeface="Century Gothic"/>
              </a:rPr>
              <a:t>ЗА </a:t>
            </a:r>
            <a:r>
              <a:rPr lang="en-US" sz="2000" b="1" dirty="0" smtClean="0">
                <a:solidFill>
                  <a:srgbClr val="FF0000"/>
                </a:solidFill>
                <a:latin typeface="Century Gothic"/>
              </a:rPr>
              <a:t>I </a:t>
            </a:r>
            <a:r>
              <a:rPr lang="ru-RU" sz="2000" b="1" dirty="0" smtClean="0">
                <a:solidFill>
                  <a:srgbClr val="FF0000"/>
                </a:solidFill>
                <a:latin typeface="Century Gothic"/>
              </a:rPr>
              <a:t>полугодие 2015</a:t>
            </a:r>
            <a:r>
              <a:rPr lang="ru-RU" sz="2000" b="1" strike="noStrike" dirty="0" smtClean="0">
                <a:solidFill>
                  <a:srgbClr val="FF0000"/>
                </a:solidFill>
                <a:latin typeface="Century Gothic"/>
              </a:rPr>
              <a:t> ГОДА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131760" y="108000"/>
            <a:ext cx="12002040" cy="852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50000"/>
              </a:lnSpc>
            </a:pPr>
            <a:r>
              <a:rPr lang="ru-RU" sz="2000" b="1" strike="noStrike">
                <a:solidFill>
                  <a:srgbClr val="000000"/>
                </a:solidFill>
                <a:latin typeface="Times New Roman"/>
                <a:ea typeface="Times New Roman"/>
              </a:rPr>
              <a:t>Программа поэтапного совершенствования системы оплаты труда в муниципальных учреждениях</a:t>
            </a:r>
            <a:endParaRPr/>
          </a:p>
          <a:p>
            <a:pPr algn="ctr">
              <a:lnSpc>
                <a:spcPct val="150000"/>
              </a:lnSpc>
            </a:pPr>
            <a:r>
              <a:rPr lang="ru-RU" sz="2000" b="1" strike="noStrike">
                <a:solidFill>
                  <a:srgbClr val="000000"/>
                </a:solidFill>
                <a:latin typeface="Times New Roman"/>
                <a:ea typeface="Times New Roman"/>
              </a:rPr>
              <a:t>Белокалитвинского района на 2013 - 2018 годы</a:t>
            </a:r>
            <a:endParaRPr/>
          </a:p>
        </p:txBody>
      </p:sp>
      <p:graphicFrame>
        <p:nvGraphicFramePr>
          <p:cNvPr id="97" name="Object 2"/>
          <p:cNvGraphicFramePr/>
          <p:nvPr/>
        </p:nvGraphicFramePr>
        <p:xfrm>
          <a:off x="426960" y="1408680"/>
          <a:ext cx="11253960" cy="5058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3" imgW="0" imgH="0" progId="">
                  <p:embed/>
                </p:oleObj>
              </mc:Choice>
              <mc:Fallback>
                <p:oleObj name="Document" r:id="rId3" imgW="0" imgH="0" progId="">
                  <p:embed/>
                  <p:pic>
                    <p:nvPicPr>
                      <p:cNvPr id="98" name="Объект 33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>
                      <a:xfrm>
                        <a:off x="426960" y="1408680"/>
                        <a:ext cx="11253960" cy="505836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Рисунок 8"/>
          <p:cNvPicPr/>
          <p:nvPr/>
        </p:nvPicPr>
        <p:blipFill>
          <a:blip r:embed="rId2"/>
          <a:stretch/>
        </p:blipFill>
        <p:spPr>
          <a:xfrm>
            <a:off x="255240" y="196920"/>
            <a:ext cx="11672640" cy="6541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214200" y="181080"/>
            <a:ext cx="11787840" cy="65239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b="1" strike="noStrike" dirty="0" err="1">
                <a:solidFill>
                  <a:srgbClr val="000000"/>
                </a:solidFill>
                <a:latin typeface="Times New Roman"/>
              </a:rPr>
              <a:t>Утверждены</a:t>
            </a:r>
            <a:r>
              <a:rPr lang="en-US" sz="24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b="1" strike="noStrike" dirty="0" err="1">
                <a:solidFill>
                  <a:srgbClr val="000000"/>
                </a:solidFill>
                <a:latin typeface="Times New Roman"/>
              </a:rPr>
              <a:t>целевые</a:t>
            </a:r>
            <a:r>
              <a:rPr lang="en-US" sz="24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b="1" strike="noStrike" dirty="0" err="1">
                <a:solidFill>
                  <a:srgbClr val="000000"/>
                </a:solidFill>
                <a:latin typeface="Times New Roman"/>
              </a:rPr>
              <a:t>показатели</a:t>
            </a:r>
            <a:r>
              <a:rPr lang="en-US" sz="24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b="1" strike="noStrike" dirty="0" err="1">
                <a:solidFill>
                  <a:srgbClr val="000000"/>
                </a:solidFill>
                <a:latin typeface="Times New Roman"/>
              </a:rPr>
              <a:t>эффективности</a:t>
            </a:r>
            <a:r>
              <a:rPr lang="en-US" sz="24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b="1" strike="noStrike" dirty="0" err="1">
                <a:solidFill>
                  <a:srgbClr val="000000"/>
                </a:solidFill>
                <a:latin typeface="Times New Roman"/>
              </a:rPr>
              <a:t>деятельности</a:t>
            </a:r>
            <a:r>
              <a:rPr lang="en-US" sz="24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endParaRPr dirty="0"/>
          </a:p>
          <a:p>
            <a:pPr algn="ctr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200" b="1" strike="noStrike" dirty="0" err="1">
                <a:solidFill>
                  <a:srgbClr val="000000"/>
                </a:solidFill>
                <a:latin typeface="Times New Roman"/>
              </a:rPr>
              <a:t>муниципальных</a:t>
            </a:r>
            <a:r>
              <a:rPr lang="en-US" sz="22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200" b="1" strike="noStrike" dirty="0" err="1">
                <a:solidFill>
                  <a:srgbClr val="000000"/>
                </a:solidFill>
                <a:latin typeface="Times New Roman"/>
              </a:rPr>
              <a:t>учреждений</a:t>
            </a:r>
            <a:r>
              <a:rPr lang="en-US" sz="2200" b="1" strike="noStrike" dirty="0">
                <a:solidFill>
                  <a:srgbClr val="000000"/>
                </a:solidFill>
                <a:latin typeface="Times New Roman"/>
              </a:rPr>
              <a:t> Белокалитвинского </a:t>
            </a:r>
            <a:r>
              <a:rPr lang="en-US" sz="2200" b="1" strike="noStrike" dirty="0" err="1">
                <a:solidFill>
                  <a:srgbClr val="000000"/>
                </a:solidFill>
                <a:latin typeface="Times New Roman"/>
              </a:rPr>
              <a:t>района</a:t>
            </a:r>
            <a:endParaRPr dirty="0"/>
          </a:p>
          <a:p>
            <a:pPr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b="1" u="sng" strike="noStrike" dirty="0" err="1">
                <a:solidFill>
                  <a:srgbClr val="FF0000"/>
                </a:solidFill>
                <a:latin typeface="Times New Roman"/>
              </a:rPr>
              <a:t>Учреждения</a:t>
            </a:r>
            <a:r>
              <a:rPr lang="en-US" sz="2400" b="1" u="sng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b="1" u="sng" strike="noStrike" dirty="0" err="1">
                <a:solidFill>
                  <a:srgbClr val="FF0000"/>
                </a:solidFill>
                <a:latin typeface="Times New Roman"/>
              </a:rPr>
              <a:t>социального</a:t>
            </a:r>
            <a:r>
              <a:rPr lang="en-US" sz="2400" b="1" u="sng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b="1" u="sng" strike="noStrike" dirty="0" err="1">
                <a:solidFill>
                  <a:srgbClr val="FF0000"/>
                </a:solidFill>
                <a:latin typeface="Times New Roman"/>
              </a:rPr>
              <a:t>обслуживания</a:t>
            </a:r>
            <a:r>
              <a:rPr lang="en-US" sz="2400" b="1" u="sng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b="1" u="sng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endParaRPr dirty="0"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-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Постановление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Администрации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29.04.2013 № 638 «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Об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утверждении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Плана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мероприятий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(«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дорожной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карты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») «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Повышение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эффективности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и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качества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услуг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в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сфере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социального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обслуживания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населения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(2013-2018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годы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)».</a:t>
            </a:r>
            <a:endParaRPr dirty="0"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-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Постановление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Администрации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15.09.2014 № 1653 «О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внесении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изменений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в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постановление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Администрации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29.04.2013 № 638</a:t>
            </a:r>
            <a:r>
              <a:rPr lang="en-US" sz="2400" strike="noStrike" dirty="0" smtClean="0">
                <a:solidFill>
                  <a:srgbClr val="FF0000"/>
                </a:solidFill>
                <a:latin typeface="Times New Roman"/>
              </a:rPr>
              <a:t>».</a:t>
            </a:r>
            <a:endParaRPr lang="ru-RU" sz="2400" strike="noStrike" dirty="0" smtClean="0">
              <a:solidFill>
                <a:srgbClr val="FF0000"/>
              </a:solidFill>
              <a:latin typeface="Times New Roman"/>
            </a:endParaRPr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ru-RU" sz="2400" dirty="0" smtClean="0">
                <a:solidFill>
                  <a:srgbClr val="FF0000"/>
                </a:solidFill>
                <a:latin typeface="Times New Roman"/>
              </a:rPr>
              <a:t>- </a:t>
            </a:r>
            <a:r>
              <a:rPr lang="en-US" sz="2400" dirty="0" err="1" smtClean="0">
                <a:solidFill>
                  <a:srgbClr val="FF0000"/>
                </a:solidFill>
                <a:latin typeface="Times New Roman"/>
              </a:rPr>
              <a:t>Постановление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</a:rPr>
              <a:t>Администрации</a:t>
            </a:r>
            <a:r>
              <a:rPr lang="en-US" sz="2400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</a:rPr>
              <a:t>от</a:t>
            </a:r>
            <a:r>
              <a:rPr lang="en-US" sz="2400" dirty="0">
                <a:solidFill>
                  <a:srgbClr val="FF0000"/>
                </a:solidFill>
                <a:latin typeface="Times New Roman"/>
              </a:rPr>
              <a:t> 01.06.2015 № 877 «О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</a:rPr>
              <a:t>внесении</a:t>
            </a:r>
            <a:r>
              <a:rPr lang="en-US" sz="24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</a:rPr>
              <a:t>изменений</a:t>
            </a:r>
            <a:r>
              <a:rPr lang="en-US" sz="2400" dirty="0">
                <a:solidFill>
                  <a:srgbClr val="FF0000"/>
                </a:solidFill>
                <a:latin typeface="Times New Roman"/>
              </a:rPr>
              <a:t> в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</a:rPr>
              <a:t>постановление</a:t>
            </a:r>
            <a:r>
              <a:rPr lang="en-US" sz="24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</a:rPr>
              <a:t>Администрации</a:t>
            </a:r>
            <a:r>
              <a:rPr lang="en-US" sz="2400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</a:rPr>
              <a:t>от</a:t>
            </a:r>
            <a:r>
              <a:rPr lang="en-US" sz="2400" dirty="0">
                <a:solidFill>
                  <a:srgbClr val="FF0000"/>
                </a:solidFill>
                <a:latin typeface="Times New Roman"/>
              </a:rPr>
              <a:t> 29.04.2013 № 638».</a:t>
            </a:r>
            <a:endParaRPr sz="2400" dirty="0"/>
          </a:p>
          <a:p>
            <a:pPr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b="1" u="sng" strike="noStrike" dirty="0" err="1">
                <a:solidFill>
                  <a:srgbClr val="FF0000"/>
                </a:solidFill>
                <a:latin typeface="Times New Roman"/>
              </a:rPr>
              <a:t>Учреждения</a:t>
            </a:r>
            <a:r>
              <a:rPr lang="en-US" sz="2400" b="1" u="sng" strike="noStrike" dirty="0">
                <a:solidFill>
                  <a:srgbClr val="FF0000"/>
                </a:solidFill>
                <a:latin typeface="Times New Roman"/>
              </a:rPr>
              <a:t>  </a:t>
            </a:r>
            <a:r>
              <a:rPr lang="en-US" sz="2400" b="1" u="sng" strike="noStrike" dirty="0" err="1">
                <a:solidFill>
                  <a:srgbClr val="FF0000"/>
                </a:solidFill>
                <a:latin typeface="Times New Roman"/>
              </a:rPr>
              <a:t>здравоохранения</a:t>
            </a:r>
            <a:r>
              <a:rPr lang="en-US" sz="2400" b="1" u="sng" strike="noStrike" dirty="0">
                <a:solidFill>
                  <a:srgbClr val="FF0000"/>
                </a:solidFill>
                <a:latin typeface="Times New Roman"/>
              </a:rPr>
              <a:t>  Белокалитвинского </a:t>
            </a:r>
            <a:r>
              <a:rPr lang="en-US" sz="2400" b="1" u="sng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endParaRPr dirty="0"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 dirty="0">
                <a:solidFill>
                  <a:srgbClr val="000000"/>
                </a:solidFill>
                <a:latin typeface="Times New Roman"/>
              </a:rPr>
              <a:t>-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Постановление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Администрации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13.05.2013 № 668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Об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утверждении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Плана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мероприятий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(«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дорожной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карты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») «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Изменения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в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отраслях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социальной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сферы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,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направленные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повышение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эффективности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здравоохранения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в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».</a:t>
            </a:r>
            <a:endParaRPr dirty="0"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-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Постановление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Администрации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04.08.2014 № 1328 «О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внесении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изменений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в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Постановление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Администрации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13.05.2013 № 668</a:t>
            </a:r>
            <a:r>
              <a:rPr lang="en-US" sz="2400" strike="noStrike" dirty="0" smtClean="0">
                <a:solidFill>
                  <a:srgbClr val="FF0000"/>
                </a:solidFill>
                <a:latin typeface="Times New Roman"/>
              </a:rPr>
              <a:t>».</a:t>
            </a:r>
            <a:endParaRPr lang="ru-RU" sz="2400" strike="noStrike" dirty="0" smtClean="0">
              <a:solidFill>
                <a:srgbClr val="FF0000"/>
              </a:solidFill>
              <a:latin typeface="Times New Roman"/>
            </a:endParaRPr>
          </a:p>
          <a:p>
            <a:pPr lvl="0" algn="just">
              <a:buSzPct val="80000"/>
              <a:buFont typeface="Wingdings 3" charset="2"/>
              <a:buChar char=""/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Постановление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 Белокалитвинского района от 30 апреля 2015 года  № 738 «О внесении изменений в постановление №668 «Об утверждении Плана мероприятий («дорожной карты») «Изменения в отраслях социальной сферы, направленные на повышение эффективности здравоохранения в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Белокалитвинском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lvl="0" algn="just">
              <a:buSzPct val="80000"/>
              <a:buFont typeface="Wingdings 3" charset="2"/>
              <a:buChar char=""/>
            </a:pP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endParaRPr dirty="0"/>
          </a:p>
          <a:p>
            <a:pPr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b="1" strike="noStrike" dirty="0" err="1">
                <a:solidFill>
                  <a:srgbClr val="FF0000"/>
                </a:solidFill>
                <a:latin typeface="Times New Roman"/>
              </a:rPr>
              <a:t>Учреждения</a:t>
            </a:r>
            <a:r>
              <a:rPr lang="en-US" sz="2400" b="1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b="1" strike="noStrike" dirty="0" err="1">
                <a:solidFill>
                  <a:srgbClr val="FF0000"/>
                </a:solidFill>
                <a:latin typeface="Times New Roman"/>
              </a:rPr>
              <a:t>образования</a:t>
            </a:r>
            <a:r>
              <a:rPr lang="en-US" sz="2400" b="1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b="1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endParaRPr dirty="0"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-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Постановление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Администрации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30.05.2013 № 799 «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Об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утверждении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плана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мероприятий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(«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дорожной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карты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») «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Изменения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в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отрасли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образования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,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направленные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повышение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эффективности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образования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в 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Белокалитвинском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».</a:t>
            </a:r>
            <a:endParaRPr dirty="0"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-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Постановление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Администрации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09.12.2013 № 2180 «О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внесении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изменений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в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постановление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Администрации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30.05.2013 № 799».</a:t>
            </a:r>
            <a:endParaRPr dirty="0"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-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Постановление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Администрации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17.02.2014 № 189  «О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внесении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изменений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в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постановление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Администрации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30.05.2013 № 799».</a:t>
            </a:r>
            <a:endParaRPr dirty="0"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Постановление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Администрации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29.12.2014 № 2489 «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Об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утверждении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плана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мероприятий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(«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дорожной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карты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») «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Изменения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в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отрасли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образования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,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направленные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повышение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эффективности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образования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в 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Белокалитвинском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». </a:t>
            </a:r>
            <a:endParaRPr lang="ru-RU" sz="2400" strike="noStrike" dirty="0" smtClean="0">
              <a:solidFill>
                <a:srgbClr val="FF0000"/>
              </a:solidFill>
              <a:latin typeface="Times New Roman"/>
            </a:endParaRPr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ru-RU" sz="2400" strike="noStrike" dirty="0" smtClean="0">
                <a:solidFill>
                  <a:srgbClr val="FF0000"/>
                </a:solidFill>
                <a:latin typeface="Times New Roman"/>
              </a:rPr>
              <a:t>Постановление Администрации Белокалитвинского района от 29.12.2014 № 2496 «Об утверждении плана мероприятий («дорожной карты») «Изменения в отрасли образования, направленные на повышение эффективности образования в  </a:t>
            </a:r>
            <a:r>
              <a:rPr lang="ru-RU" sz="2400" strike="noStrike" dirty="0" err="1" smtClean="0">
                <a:solidFill>
                  <a:srgbClr val="FF0000"/>
                </a:solidFill>
                <a:latin typeface="Times New Roman"/>
              </a:rPr>
              <a:t>Белокалитвинском</a:t>
            </a:r>
            <a:r>
              <a:rPr lang="ru-RU" sz="2400" strike="noStrike" dirty="0" smtClean="0">
                <a:solidFill>
                  <a:srgbClr val="FF0000"/>
                </a:solidFill>
                <a:latin typeface="Times New Roman"/>
              </a:rPr>
              <a:t> районе».</a:t>
            </a:r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b="1" u="sng" strike="noStrike" dirty="0" err="1" smtClean="0">
                <a:solidFill>
                  <a:srgbClr val="FF0000"/>
                </a:solidFill>
                <a:latin typeface="Times New Roman"/>
              </a:rPr>
              <a:t>Учреждения</a:t>
            </a:r>
            <a:r>
              <a:rPr lang="en-US" sz="2400" b="1" u="sng" strike="noStrike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b="1" u="sng" strike="noStrike" dirty="0" err="1">
                <a:solidFill>
                  <a:srgbClr val="FF0000"/>
                </a:solidFill>
                <a:latin typeface="Times New Roman"/>
              </a:rPr>
              <a:t>культуры</a:t>
            </a:r>
            <a:r>
              <a:rPr lang="en-US" sz="2400" b="1" u="sng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b="1" u="sng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endParaRPr dirty="0"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-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Постановление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Администрации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24.04.2013 № 613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Об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утверждении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Плана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мероприятий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(«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дорожной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карты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»),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направленных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повышение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эффективности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и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качества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услуг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в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сфере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культуры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» </a:t>
            </a:r>
            <a:endParaRPr dirty="0"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Постановление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Администрации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13.08.2014 № 1377 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внесении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изменений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в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постановление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Администрации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24.04.2013 № 613</a:t>
            </a:r>
            <a:endParaRPr dirty="0"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Постановление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Администрации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14.11.2014 № 2172 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внесении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изменений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в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постановление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Администрации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Белокалитвинского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района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400" strike="noStrike" dirty="0" err="1">
                <a:solidFill>
                  <a:srgbClr val="FF0000"/>
                </a:solidFill>
                <a:latin typeface="Times New Roman"/>
              </a:rPr>
              <a:t>от</a:t>
            </a:r>
            <a:r>
              <a:rPr lang="en-US" sz="2400" strike="noStrike" dirty="0">
                <a:solidFill>
                  <a:srgbClr val="FF0000"/>
                </a:solidFill>
                <a:latin typeface="Times New Roman"/>
              </a:rPr>
              <a:t> 24.04.2013 № 613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Объект 3"/>
          <p:cNvPicPr/>
          <p:nvPr/>
        </p:nvPicPr>
        <p:blipFill>
          <a:blip r:embed="rId2"/>
          <a:stretch/>
        </p:blipFill>
        <p:spPr>
          <a:xfrm>
            <a:off x="582120" y="395280"/>
            <a:ext cx="10968120" cy="61884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Диаграмма 2"/>
          <p:cNvGraphicFramePr/>
          <p:nvPr>
            <p:extLst>
              <p:ext uri="{D42A27DB-BD31-4B8C-83A1-F6EECF244321}">
                <p14:modId xmlns:p14="http://schemas.microsoft.com/office/powerpoint/2010/main" val="1307828167"/>
              </p:ext>
            </p:extLst>
          </p:nvPr>
        </p:nvGraphicFramePr>
        <p:xfrm>
          <a:off x="0" y="830880"/>
          <a:ext cx="8679600" cy="6026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6" name="CustomShape 1"/>
          <p:cNvSpPr/>
          <p:nvPr/>
        </p:nvSpPr>
        <p:spPr>
          <a:xfrm>
            <a:off x="0" y="0"/>
            <a:ext cx="12191760" cy="118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400" strike="noStrike">
                <a:solidFill>
                  <a:srgbClr val="FFFFFF"/>
                </a:solidFill>
                <a:latin typeface="Century Gothic"/>
              </a:rPr>
              <a:t> Динамика среднемесячной заработной платы работников муниципальных учреждений в разрезе отраслей социальной сферы (в рублях)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CustomShape 1"/>
          <p:cNvSpPr/>
          <p:nvPr/>
        </p:nvSpPr>
        <p:spPr>
          <a:xfrm>
            <a:off x="559440" y="253440"/>
            <a:ext cx="10986120" cy="1553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400" strike="noStrike" dirty="0">
                <a:solidFill>
                  <a:srgbClr val="FFFFFF"/>
                </a:solidFill>
                <a:latin typeface="Century Gothic"/>
              </a:rPr>
              <a:t>Ведомственный мониторинг выполнения целевых показателей  соотношения средней заработной платы педагогических работников </a:t>
            </a:r>
            <a:r>
              <a:rPr lang="ru-RU" sz="2400" strike="noStrike" dirty="0" err="1" smtClean="0">
                <a:solidFill>
                  <a:srgbClr val="FFFFFF"/>
                </a:solidFill>
                <a:latin typeface="Century Gothic"/>
              </a:rPr>
              <a:t>образовательых</a:t>
            </a:r>
            <a:r>
              <a:rPr lang="ru-RU" sz="2400" strike="noStrike" dirty="0" smtClean="0">
                <a:solidFill>
                  <a:srgbClr val="FFFFFF"/>
                </a:solidFill>
                <a:latin typeface="Century Gothic"/>
              </a:rPr>
              <a:t> </a:t>
            </a:r>
            <a:r>
              <a:rPr lang="ru-RU" sz="2400" strike="noStrike" dirty="0">
                <a:solidFill>
                  <a:srgbClr val="FFFFFF"/>
                </a:solidFill>
                <a:latin typeface="Century Gothic"/>
              </a:rPr>
              <a:t>учреждений к средней заработной плате по Ростовской области (в процентах)</a:t>
            </a:r>
            <a:endParaRPr dirty="0"/>
          </a:p>
        </p:txBody>
      </p:sp>
      <p:sp>
        <p:nvSpPr>
          <p:cNvPr id="108" name="CustomShape 2"/>
          <p:cNvSpPr/>
          <p:nvPr/>
        </p:nvSpPr>
        <p:spPr>
          <a:xfrm>
            <a:off x="1337040" y="584617"/>
            <a:ext cx="2504520" cy="3420744"/>
          </a:xfrm>
          <a:prstGeom prst="rect">
            <a:avLst/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00680" tIns="277200" rIns="277200" bIns="277200" anchor="ctr"/>
          <a:lstStyle/>
          <a:p>
            <a:pPr>
              <a:lnSpc>
                <a:spcPct val="90000"/>
              </a:lnSpc>
            </a:pPr>
            <a:r>
              <a:rPr lang="en-US" sz="3900" dirty="0" smtClean="0">
                <a:solidFill>
                  <a:srgbClr val="FFFFFF"/>
                </a:solidFill>
                <a:latin typeface="Century Gothic"/>
              </a:rPr>
              <a:t>I</a:t>
            </a:r>
            <a:r>
              <a:rPr lang="ru-RU" sz="3900" dirty="0" smtClean="0">
                <a:solidFill>
                  <a:srgbClr val="FFFFFF"/>
                </a:solidFill>
                <a:latin typeface="Century Gothic"/>
              </a:rPr>
              <a:t> полугодие 2014</a:t>
            </a:r>
            <a:r>
              <a:rPr lang="ru-RU" sz="3900" strike="noStrike" dirty="0" smtClean="0">
                <a:solidFill>
                  <a:srgbClr val="FFFFFF"/>
                </a:solidFill>
                <a:latin typeface="Century Gothic"/>
              </a:rPr>
              <a:t> </a:t>
            </a:r>
            <a:r>
              <a:rPr lang="ru-RU" sz="3900" strike="noStrike" dirty="0">
                <a:solidFill>
                  <a:srgbClr val="FFFFFF"/>
                </a:solidFill>
                <a:latin typeface="Century Gothic"/>
              </a:rPr>
              <a:t>– </a:t>
            </a:r>
            <a:r>
              <a:rPr lang="ru-RU" sz="3900" strike="noStrike" dirty="0" smtClean="0">
                <a:solidFill>
                  <a:srgbClr val="FFFFFF"/>
                </a:solidFill>
                <a:latin typeface="Century Gothic"/>
              </a:rPr>
              <a:t>102,9</a:t>
            </a:r>
            <a:endParaRPr dirty="0"/>
          </a:p>
        </p:txBody>
      </p:sp>
      <p:sp>
        <p:nvSpPr>
          <p:cNvPr id="109" name="CustomShape 3"/>
          <p:cNvSpPr/>
          <p:nvPr/>
        </p:nvSpPr>
        <p:spPr>
          <a:xfrm>
            <a:off x="1337040" y="4005359"/>
            <a:ext cx="2504520" cy="2695243"/>
          </a:xfrm>
          <a:prstGeom prst="rect">
            <a:avLst/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00680" tIns="277200" rIns="277200" bIns="277200" anchor="ctr"/>
          <a:lstStyle/>
          <a:p>
            <a:pPr>
              <a:lnSpc>
                <a:spcPct val="90000"/>
              </a:lnSpc>
            </a:pPr>
            <a:r>
              <a:rPr lang="ru-RU" sz="3900" dirty="0" smtClean="0">
                <a:solidFill>
                  <a:srgbClr val="FFFFFF"/>
                </a:solidFill>
                <a:latin typeface="Century Gothic"/>
              </a:rPr>
              <a:t> </a:t>
            </a:r>
            <a:r>
              <a:rPr lang="en-US" sz="3900" dirty="0" smtClean="0">
                <a:solidFill>
                  <a:srgbClr val="FFFFFF"/>
                </a:solidFill>
                <a:latin typeface="Century Gothic"/>
              </a:rPr>
              <a:t>I </a:t>
            </a:r>
            <a:r>
              <a:rPr lang="ru-RU" sz="3900" dirty="0" smtClean="0">
                <a:solidFill>
                  <a:srgbClr val="FFFFFF"/>
                </a:solidFill>
                <a:latin typeface="Century Gothic"/>
              </a:rPr>
              <a:t>полугодие </a:t>
            </a:r>
            <a:r>
              <a:rPr lang="ru-RU" sz="3900" strike="noStrike" dirty="0" smtClean="0">
                <a:solidFill>
                  <a:srgbClr val="FFFFFF"/>
                </a:solidFill>
                <a:latin typeface="Century Gothic"/>
              </a:rPr>
              <a:t>201</a:t>
            </a:r>
            <a:r>
              <a:rPr lang="en-US" sz="3900" strike="noStrike" dirty="0" smtClean="0">
                <a:solidFill>
                  <a:srgbClr val="FFFFFF"/>
                </a:solidFill>
                <a:latin typeface="Century Gothic"/>
              </a:rPr>
              <a:t>5</a:t>
            </a:r>
            <a:r>
              <a:rPr lang="ru-RU" sz="3900" strike="noStrike" dirty="0" smtClean="0">
                <a:solidFill>
                  <a:srgbClr val="FFFFFF"/>
                </a:solidFill>
                <a:latin typeface="Century Gothic"/>
              </a:rPr>
              <a:t> – 105,6</a:t>
            </a:r>
            <a:endParaRPr dirty="0"/>
          </a:p>
        </p:txBody>
      </p:sp>
      <p:sp>
        <p:nvSpPr>
          <p:cNvPr id="110" name="CustomShape 4"/>
          <p:cNvSpPr/>
          <p:nvPr/>
        </p:nvSpPr>
        <p:spPr>
          <a:xfrm>
            <a:off x="1080" y="2336040"/>
            <a:ext cx="1669320" cy="16693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0000"/>
              </a:lnSpc>
            </a:pPr>
            <a:r>
              <a:rPr lang="ru-RU" sz="1600" strike="noStrike">
                <a:solidFill>
                  <a:srgbClr val="FFFFFF"/>
                </a:solidFill>
                <a:latin typeface="Times New Roman"/>
              </a:rPr>
              <a:t>Общее образование</a:t>
            </a:r>
            <a:endParaRPr/>
          </a:p>
        </p:txBody>
      </p:sp>
      <p:sp>
        <p:nvSpPr>
          <p:cNvPr id="111" name="CustomShape 5"/>
          <p:cNvSpPr/>
          <p:nvPr/>
        </p:nvSpPr>
        <p:spPr>
          <a:xfrm>
            <a:off x="5511600" y="584618"/>
            <a:ext cx="2504520" cy="3420742"/>
          </a:xfrm>
          <a:prstGeom prst="rect">
            <a:avLst/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00680" tIns="277200" rIns="277200" bIns="277200" anchor="ctr"/>
          <a:lstStyle/>
          <a:p>
            <a:pPr>
              <a:lnSpc>
                <a:spcPct val="90000"/>
              </a:lnSpc>
            </a:pPr>
            <a:r>
              <a:rPr lang="en-US" sz="3900" dirty="0" smtClean="0">
                <a:solidFill>
                  <a:srgbClr val="FFFFFF"/>
                </a:solidFill>
                <a:latin typeface="Century Gothic"/>
              </a:rPr>
              <a:t>I </a:t>
            </a:r>
            <a:r>
              <a:rPr lang="ru-RU" sz="3900" dirty="0" smtClean="0">
                <a:solidFill>
                  <a:srgbClr val="FFFFFF"/>
                </a:solidFill>
                <a:latin typeface="Century Gothic"/>
              </a:rPr>
              <a:t>полугодие 2014</a:t>
            </a:r>
            <a:r>
              <a:rPr lang="ru-RU" sz="3900" strike="noStrike" dirty="0" smtClean="0">
                <a:solidFill>
                  <a:srgbClr val="FFFFFF"/>
                </a:solidFill>
                <a:latin typeface="Century Gothic"/>
              </a:rPr>
              <a:t> </a:t>
            </a:r>
            <a:r>
              <a:rPr lang="ru-RU" sz="3900" strike="noStrike" dirty="0">
                <a:solidFill>
                  <a:srgbClr val="FFFFFF"/>
                </a:solidFill>
                <a:latin typeface="Century Gothic"/>
              </a:rPr>
              <a:t>– </a:t>
            </a:r>
            <a:r>
              <a:rPr lang="ru-RU" sz="3900" dirty="0" smtClean="0">
                <a:solidFill>
                  <a:srgbClr val="FFFFFF"/>
                </a:solidFill>
                <a:latin typeface="Century Gothic"/>
              </a:rPr>
              <a:t>97,0</a:t>
            </a:r>
            <a:endParaRPr dirty="0"/>
          </a:p>
        </p:txBody>
      </p:sp>
      <p:sp>
        <p:nvSpPr>
          <p:cNvPr id="112" name="CustomShape 6"/>
          <p:cNvSpPr/>
          <p:nvPr/>
        </p:nvSpPr>
        <p:spPr>
          <a:xfrm>
            <a:off x="5511600" y="4005359"/>
            <a:ext cx="2504520" cy="2695243"/>
          </a:xfrm>
          <a:prstGeom prst="rect">
            <a:avLst/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00680" tIns="277200" rIns="277200" bIns="277200" anchor="ctr"/>
          <a:lstStyle/>
          <a:p>
            <a:pPr>
              <a:lnSpc>
                <a:spcPct val="90000"/>
              </a:lnSpc>
            </a:pPr>
            <a:r>
              <a:rPr lang="en-US" sz="3900" strike="noStrike" dirty="0" smtClean="0">
                <a:solidFill>
                  <a:srgbClr val="FFFFFF"/>
                </a:solidFill>
                <a:latin typeface="Century Gothic"/>
              </a:rPr>
              <a:t>I</a:t>
            </a:r>
            <a:r>
              <a:rPr lang="ru-RU" sz="3900" strike="noStrike" dirty="0" smtClean="0">
                <a:solidFill>
                  <a:srgbClr val="FFFFFF"/>
                </a:solidFill>
                <a:latin typeface="Century Gothic"/>
              </a:rPr>
              <a:t> полугодие 2015  </a:t>
            </a:r>
            <a:r>
              <a:rPr lang="ru-RU" sz="3900" strike="noStrike" dirty="0">
                <a:solidFill>
                  <a:srgbClr val="FFFFFF"/>
                </a:solidFill>
                <a:latin typeface="Century Gothic"/>
              </a:rPr>
              <a:t>– </a:t>
            </a:r>
            <a:r>
              <a:rPr lang="ru-RU" sz="3900" dirty="0" smtClean="0">
                <a:solidFill>
                  <a:srgbClr val="FFFFFF"/>
                </a:solidFill>
                <a:latin typeface="Century Gothic"/>
              </a:rPr>
              <a:t>69,8</a:t>
            </a:r>
            <a:endParaRPr dirty="0"/>
          </a:p>
        </p:txBody>
      </p:sp>
      <p:sp>
        <p:nvSpPr>
          <p:cNvPr id="113" name="CustomShape 7"/>
          <p:cNvSpPr/>
          <p:nvPr/>
        </p:nvSpPr>
        <p:spPr>
          <a:xfrm>
            <a:off x="4175640" y="2336040"/>
            <a:ext cx="1669320" cy="16693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0000"/>
              </a:lnSpc>
            </a:pPr>
            <a:r>
              <a:rPr lang="ru-RU" sz="1600" strike="noStrike">
                <a:solidFill>
                  <a:srgbClr val="FFFFFF"/>
                </a:solidFill>
                <a:latin typeface="Times New Roman"/>
              </a:rPr>
              <a:t>Дошкольное образование</a:t>
            </a:r>
            <a:endParaRPr/>
          </a:p>
        </p:txBody>
      </p:sp>
      <p:sp>
        <p:nvSpPr>
          <p:cNvPr id="114" name="CustomShape 8"/>
          <p:cNvSpPr/>
          <p:nvPr/>
        </p:nvSpPr>
        <p:spPr>
          <a:xfrm>
            <a:off x="9686160" y="584617"/>
            <a:ext cx="2504520" cy="3102963"/>
          </a:xfrm>
          <a:prstGeom prst="rect">
            <a:avLst/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00680" tIns="277200" rIns="277200" bIns="277200" anchor="ctr"/>
          <a:lstStyle/>
          <a:p>
            <a:pPr>
              <a:lnSpc>
                <a:spcPct val="90000"/>
              </a:lnSpc>
            </a:pPr>
            <a:r>
              <a:rPr lang="en-US" sz="3900" strike="noStrike" dirty="0" smtClean="0">
                <a:solidFill>
                  <a:srgbClr val="FFFFFF"/>
                </a:solidFill>
                <a:latin typeface="Century Gothic"/>
              </a:rPr>
              <a:t>I </a:t>
            </a:r>
            <a:r>
              <a:rPr lang="ru-RU" sz="3900" strike="noStrike" dirty="0" smtClean="0">
                <a:solidFill>
                  <a:srgbClr val="FFFFFF"/>
                </a:solidFill>
                <a:latin typeface="Century Gothic"/>
              </a:rPr>
              <a:t>полугодие 2014 </a:t>
            </a:r>
            <a:r>
              <a:rPr lang="ru-RU" sz="3900" strike="noStrike" dirty="0">
                <a:solidFill>
                  <a:srgbClr val="FFFFFF"/>
                </a:solidFill>
                <a:latin typeface="Century Gothic"/>
              </a:rPr>
              <a:t>– </a:t>
            </a:r>
            <a:r>
              <a:rPr lang="ru-RU" sz="3900" dirty="0" smtClean="0">
                <a:solidFill>
                  <a:srgbClr val="FFFFFF"/>
                </a:solidFill>
                <a:latin typeface="Century Gothic"/>
              </a:rPr>
              <a:t>67,5</a:t>
            </a:r>
            <a:endParaRPr dirty="0"/>
          </a:p>
        </p:txBody>
      </p:sp>
      <p:sp>
        <p:nvSpPr>
          <p:cNvPr id="115" name="CustomShape 9"/>
          <p:cNvSpPr/>
          <p:nvPr/>
        </p:nvSpPr>
        <p:spPr>
          <a:xfrm>
            <a:off x="9686160" y="3687580"/>
            <a:ext cx="2504520" cy="3013022"/>
          </a:xfrm>
          <a:prstGeom prst="rect">
            <a:avLst/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00680" tIns="277200" rIns="277200" bIns="277200" anchor="ctr"/>
          <a:lstStyle/>
          <a:p>
            <a:pPr>
              <a:lnSpc>
                <a:spcPct val="90000"/>
              </a:lnSpc>
            </a:pPr>
            <a:r>
              <a:rPr lang="en-US" sz="3900" strike="noStrike" dirty="0" smtClean="0">
                <a:solidFill>
                  <a:srgbClr val="FFFFFF"/>
                </a:solidFill>
                <a:latin typeface="Century Gothic"/>
              </a:rPr>
              <a:t>I </a:t>
            </a:r>
            <a:r>
              <a:rPr lang="ru-RU" sz="3900" strike="noStrike" dirty="0" smtClean="0">
                <a:solidFill>
                  <a:srgbClr val="FFFFFF"/>
                </a:solidFill>
                <a:latin typeface="Century Gothic"/>
              </a:rPr>
              <a:t>полугодие 2015 – </a:t>
            </a:r>
            <a:r>
              <a:rPr lang="ru-RU" sz="3900" dirty="0" smtClean="0">
                <a:solidFill>
                  <a:srgbClr val="FFFFFF"/>
                </a:solidFill>
                <a:latin typeface="Century Gothic"/>
              </a:rPr>
              <a:t>60,8</a:t>
            </a:r>
            <a:endParaRPr dirty="0"/>
          </a:p>
        </p:txBody>
      </p:sp>
      <p:sp>
        <p:nvSpPr>
          <p:cNvPr id="116" name="CustomShape 10"/>
          <p:cNvSpPr/>
          <p:nvPr/>
        </p:nvSpPr>
        <p:spPr>
          <a:xfrm>
            <a:off x="8350200" y="2336040"/>
            <a:ext cx="1669320" cy="16693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0000"/>
              </a:lnSpc>
            </a:pPr>
            <a:r>
              <a:rPr lang="ru-RU" sz="1600" strike="noStrike">
                <a:solidFill>
                  <a:srgbClr val="FFFFFF"/>
                </a:solidFill>
                <a:latin typeface="Times New Roman"/>
              </a:rPr>
              <a:t>Дополнительное образование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" name="Диаграмма 2"/>
          <p:cNvGraphicFramePr/>
          <p:nvPr>
            <p:extLst>
              <p:ext uri="{D42A27DB-BD31-4B8C-83A1-F6EECF244321}">
                <p14:modId xmlns:p14="http://schemas.microsoft.com/office/powerpoint/2010/main" val="873532617"/>
              </p:ext>
            </p:extLst>
          </p:nvPr>
        </p:nvGraphicFramePr>
        <p:xfrm>
          <a:off x="-344774" y="1836720"/>
          <a:ext cx="12191760" cy="501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8" name="CustomShape 1"/>
          <p:cNvSpPr/>
          <p:nvPr/>
        </p:nvSpPr>
        <p:spPr>
          <a:xfrm>
            <a:off x="0" y="0"/>
            <a:ext cx="12191760" cy="913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entury Gothic"/>
              </a:rPr>
              <a:t>Задача: Достижение целевых показателей уровня средней заработной платы отдельных категорий работников, определенных указами Президента Российской Федерации от 07.05.2012 № 597,  от 01.06.2012 № 761, от 28.12.2012 № 1688 </a:t>
            </a:r>
            <a:endParaRPr/>
          </a:p>
        </p:txBody>
      </p:sp>
      <p:sp>
        <p:nvSpPr>
          <p:cNvPr id="119" name="CustomShape 2"/>
          <p:cNvSpPr/>
          <p:nvPr/>
        </p:nvSpPr>
        <p:spPr>
          <a:xfrm>
            <a:off x="0" y="923400"/>
            <a:ext cx="12191760" cy="913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entury Gothic"/>
              </a:rPr>
              <a:t>Ведомственный мониторинг выполнения целевых показателей соотношения средней заработной платы категорий работников учреждений здравоохранения к средней заработной плате по Ростовской области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" name="Table 1"/>
          <p:cNvGraphicFramePr/>
          <p:nvPr>
            <p:extLst>
              <p:ext uri="{D42A27DB-BD31-4B8C-83A1-F6EECF244321}">
                <p14:modId xmlns:p14="http://schemas.microsoft.com/office/powerpoint/2010/main" val="3318076307"/>
              </p:ext>
            </p:extLst>
          </p:nvPr>
        </p:nvGraphicFramePr>
        <p:xfrm>
          <a:off x="401760" y="492840"/>
          <a:ext cx="11468520" cy="9985920"/>
        </p:xfrm>
        <a:graphic>
          <a:graphicData uri="http://schemas.openxmlformats.org/drawingml/2006/table">
            <a:tbl>
              <a:tblPr/>
              <a:tblGrid>
                <a:gridCol w="3279240"/>
                <a:gridCol w="1041120"/>
                <a:gridCol w="1009800"/>
                <a:gridCol w="1041120"/>
                <a:gridCol w="1009800"/>
                <a:gridCol w="1041120"/>
                <a:gridCol w="1009800"/>
                <a:gridCol w="1041120"/>
                <a:gridCol w="995400"/>
              </a:tblGrid>
              <a:tr h="1063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Задача:</a:t>
                      </a:r>
                      <a:r>
                        <a:rPr lang="ru-RU" sz="20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Достижение целевых показателей уровня средней заработной платы отдельных категорий работников, определенных указами Президента Российской Федерации от 07.05.2012 № 597,  от 01.06.2012 № 761, от 28.12.2012 № 1688  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95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803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мониторинг выполнения целевых показателей соотношения средней заработной платы категорий работников учреждений социального обслуживания населения к средней заработной плате по Ростовской области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8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8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Категория персонала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I</a:t>
                      </a:r>
                      <a:r>
                        <a:rPr lang="ru-RU" sz="1200" strike="noStrike" baseline="0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 полугодие</a:t>
                      </a: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 2014 </a:t>
                      </a:r>
                      <a:r>
                        <a:rPr lang="ru-RU" sz="1200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г.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I </a:t>
                      </a: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полугодие 2015 </a:t>
                      </a:r>
                      <a:r>
                        <a:rPr lang="ru-RU" sz="1200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г.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План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Факт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План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Факт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сумма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/>
                        </a:rPr>
                        <a:t>сумма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сумма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%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сумма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%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сумма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%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Социальные работники 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13766,3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13790,47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58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14330,4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58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12419,43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50,3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dirty="0"/>
                    </a:p>
                  </a:txBody>
                  <a:tcPr/>
                </a:tc>
              </a:tr>
              <a:tr h="72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Средний медицинский персонал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16970,5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16999,31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71,5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17665,9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71,5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15970,27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64,6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dirty="0"/>
                    </a:p>
                  </a:txBody>
                  <a:tcPr/>
                </a:tc>
              </a:tr>
              <a:tr h="72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Младший медицинский персонал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12104,9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12113,75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51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12847,9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52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10192,69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41,3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566</TotalTime>
  <Words>1426</Words>
  <Application>Microsoft Office PowerPoint</Application>
  <PresentationFormat>Широкоэкранный</PresentationFormat>
  <Paragraphs>364</Paragraphs>
  <Slides>14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7" baseType="lpstr">
      <vt:lpstr>바탕</vt:lpstr>
      <vt:lpstr>Arial</vt:lpstr>
      <vt:lpstr>Arial Cyr</vt:lpstr>
      <vt:lpstr>Calibri</vt:lpstr>
      <vt:lpstr>Calibri Light</vt:lpstr>
      <vt:lpstr>Century Gothic</vt:lpstr>
      <vt:lpstr>DejaVu Sans</vt:lpstr>
      <vt:lpstr>StarSymbol</vt:lpstr>
      <vt:lpstr>Times New Roman</vt:lpstr>
      <vt:lpstr>Wingdings 3</vt:lpstr>
      <vt:lpstr>Тема Office</vt:lpstr>
      <vt:lpstr>Office Theme</vt:lpstr>
      <vt:lpstr>Document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Доклад о реализации Программы поэтапного совершенствования системы оплаты труда работников в муниципальных учреждениях Белокалитвинского района на 2013-2018 годы  по итогам I полугодия 2014 года</dc:title>
  <dc:creator>inform</dc:creator>
  <cp:lastModifiedBy>Алексей Федотов</cp:lastModifiedBy>
  <cp:revision>34</cp:revision>
  <dcterms:created xsi:type="dcterms:W3CDTF">2014-08-11T11:20:21Z</dcterms:created>
  <dcterms:modified xsi:type="dcterms:W3CDTF">2015-10-02T10:14:33Z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SPecialiST RePack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Произвольный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15</vt:i4>
  </property>
</Properties>
</file>